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ost Grotesk Medium" panose="020B0604020202020204" charset="0"/>
      <p:regular r:id="rId13"/>
    </p:embeddedFont>
    <p:embeddedFont>
      <p:font typeface="Roboto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351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3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3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9726"/>
            <a:ext cx="66427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Personal Expense Tracker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18667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Full-Stack Solution for Modern Financial Management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4469130"/>
            <a:ext cx="721625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</a:rPr>
              <a:t>Name: Srivatsan T 		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</a:rPr>
              <a:t>Reg. No: 43120214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20351" y="5149512"/>
            <a:ext cx="721625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</a:rPr>
              <a:t>Batch: JFS ST - 02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213979"/>
            <a:ext cx="30480" cy="1445776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882733-92E6-7164-D890-816163510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187" y="7658020"/>
            <a:ext cx="1886213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4295"/>
            <a:ext cx="603849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Conclusion and Future Scope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44898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Personal Expense Tracker offers a significant upgrade from manual methods, providing an automated and secure solution.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1109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01403"/>
            <a:ext cx="389870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an offline mode for data entry in low-connectivity areas.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640211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6731" y="3445669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940963"/>
            <a:ext cx="29275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Security Enhancement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431381"/>
            <a:ext cx="38988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stronger data encryption protocols for maximum user data protection.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640211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2604" y="3834170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563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Core Achievement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053971"/>
            <a:ext cx="3898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Successfully automates and secures personal expense tracking tasks.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640211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64103" y="6060043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57256" y="5393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Bridging the Gap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5883950"/>
            <a:ext cx="3898702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Moves users from manual, error-prone systems to a modern, digital environment.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640211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38230" y="5671542"/>
            <a:ext cx="339328" cy="3393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A7E21A-08EA-6244-9A60-5EA1A7B792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79559" y="7658020"/>
            <a:ext cx="1886213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9013"/>
            <a:ext cx="1127105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Project Abstract: Managing Personal Finances Digitally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649617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Personal Expense Tracker is a full-stack web application designed to empower users in managing their personal finances efficiently and securely.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25253"/>
            <a:ext cx="4196358" cy="2675334"/>
          </a:xfrm>
          <a:prstGeom prst="roundRect">
            <a:avLst>
              <a:gd name="adj" fmla="val 5469"/>
            </a:avLst>
          </a:prstGeom>
          <a:solidFill>
            <a:srgbClr val="FAF9F5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21" y="3665458"/>
            <a:ext cx="4196358" cy="6000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3585091"/>
            <a:ext cx="680442" cy="68044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5761" y="3789164"/>
            <a:ext cx="272177" cy="2721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1084" y="4492228"/>
            <a:ext cx="34854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Full-Stack Web Application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51084" y="4982647"/>
            <a:ext cx="3681770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Utilising modern development standards for robust performance and a smooth user experience across devices.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5216962" y="3925253"/>
            <a:ext cx="4196358" cy="2675334"/>
          </a:xfrm>
          <a:prstGeom prst="roundRect">
            <a:avLst>
              <a:gd name="adj" fmla="val 5469"/>
            </a:avLst>
          </a:prstGeom>
          <a:solidFill>
            <a:srgbClr val="FAF9F5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583" y="3664803"/>
            <a:ext cx="4196358" cy="581859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150" y="3482849"/>
            <a:ext cx="680442" cy="680442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8933" y="3789164"/>
            <a:ext cx="272177" cy="27217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474256" y="4492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Core Functionality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5474256" y="4982647"/>
            <a:ext cx="3681770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Includes secure Authentication, comprehensive Expense CRUD (Create, Read, Update, Delete), and visual data representation.</a:t>
            </a:r>
            <a:endParaRPr lang="en-US" sz="1750" dirty="0"/>
          </a:p>
        </p:txBody>
      </p:sp>
      <p:sp>
        <p:nvSpPr>
          <p:cNvPr id="16" name="Shape 8"/>
          <p:cNvSpPr/>
          <p:nvPr/>
        </p:nvSpPr>
        <p:spPr>
          <a:xfrm>
            <a:off x="9640133" y="3925253"/>
            <a:ext cx="4196358" cy="2675334"/>
          </a:xfrm>
          <a:prstGeom prst="roundRect">
            <a:avLst>
              <a:gd name="adj" fmla="val 5469"/>
            </a:avLst>
          </a:prstGeom>
          <a:solidFill>
            <a:srgbClr val="FAF9F5"/>
          </a:solidFill>
          <a:ln/>
        </p:spPr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664802"/>
            <a:ext cx="4196358" cy="581859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4061" y="3593991"/>
            <a:ext cx="680442" cy="680442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02105" y="3789164"/>
            <a:ext cx="272177" cy="272177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9897427" y="4492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Visual Dashboard</a:t>
            </a:r>
            <a:endParaRPr lang="en-US" sz="2200" dirty="0"/>
          </a:p>
        </p:txBody>
      </p:sp>
      <p:sp>
        <p:nvSpPr>
          <p:cNvPr id="21" name="Text 10"/>
          <p:cNvSpPr/>
          <p:nvPr/>
        </p:nvSpPr>
        <p:spPr>
          <a:xfrm>
            <a:off x="9897427" y="4982647"/>
            <a:ext cx="368177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users with immediate, insightful visual analytics of their spending patterns using Chart.js.</a:t>
            </a: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E6E6B38-00C6-96B0-2C9C-82BA7F148E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44187" y="7628690"/>
            <a:ext cx="1886213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3609"/>
            <a:ext cx="700992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Limitations of the Existing System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110746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 manual methods of expense tracking are inefficient and lack the security and analytical capabilities required by modern users.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46220"/>
            <a:ext cx="13042821" cy="1979771"/>
          </a:xfrm>
          <a:prstGeom prst="roundRect">
            <a:avLst>
              <a:gd name="adj" fmla="val 481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4053840"/>
            <a:ext cx="4342448" cy="1964531"/>
          </a:xfrm>
          <a:prstGeom prst="roundRect">
            <a:avLst>
              <a:gd name="adj" fmla="val 4849"/>
            </a:avLst>
          </a:prstGeom>
          <a:solidFill>
            <a:srgbClr val="C3643D"/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42806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Manual Tracking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4771073"/>
            <a:ext cx="354865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Reliance on physical notebooks or error-prone spreadsheets for data entry.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43857" y="4053840"/>
            <a:ext cx="4342567" cy="1964531"/>
          </a:xfrm>
          <a:prstGeom prst="rect">
            <a:avLst/>
          </a:prstGeom>
          <a:solidFill>
            <a:srgbClr val="C3643D"/>
          </a:solidFill>
          <a:ln/>
        </p:spPr>
      </p:sp>
      <p:sp>
        <p:nvSpPr>
          <p:cNvPr id="9" name="Shape 7"/>
          <p:cNvSpPr/>
          <p:nvPr/>
        </p:nvSpPr>
        <p:spPr>
          <a:xfrm>
            <a:off x="5143857" y="4053840"/>
            <a:ext cx="30480" cy="1964531"/>
          </a:xfrm>
          <a:prstGeom prst="roundRect">
            <a:avLst>
              <a:gd name="adj" fmla="val 312558"/>
            </a:avLst>
          </a:prstGeom>
          <a:solidFill>
            <a:srgbClr val="DC7D56"/>
          </a:solidFill>
          <a:ln/>
        </p:spPr>
      </p:sp>
      <p:sp>
        <p:nvSpPr>
          <p:cNvPr id="10" name="Text 8"/>
          <p:cNvSpPr/>
          <p:nvPr/>
        </p:nvSpPr>
        <p:spPr>
          <a:xfrm>
            <a:off x="5710833" y="42806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No Security or Sync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710833" y="4771073"/>
            <a:ext cx="320861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is vulnerable and lacks real-time synchronisation across different devices.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860369" y="4752618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AF9F5"/>
          </a:solidFill>
          <a:ln w="30480">
            <a:solidFill>
              <a:srgbClr val="DC7D56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2054" y="4894302"/>
            <a:ext cx="283488" cy="283488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486424" y="4053840"/>
            <a:ext cx="4342567" cy="1964531"/>
          </a:xfrm>
          <a:prstGeom prst="rect">
            <a:avLst/>
          </a:prstGeom>
          <a:solidFill>
            <a:srgbClr val="C3643D"/>
          </a:solidFill>
          <a:ln/>
        </p:spPr>
      </p:sp>
      <p:sp>
        <p:nvSpPr>
          <p:cNvPr id="15" name="Shape 12"/>
          <p:cNvSpPr/>
          <p:nvPr/>
        </p:nvSpPr>
        <p:spPr>
          <a:xfrm>
            <a:off x="9486424" y="4053840"/>
            <a:ext cx="30480" cy="1964531"/>
          </a:xfrm>
          <a:prstGeom prst="roundRect">
            <a:avLst>
              <a:gd name="adj" fmla="val 312558"/>
            </a:avLst>
          </a:prstGeom>
          <a:solidFill>
            <a:srgbClr val="DC7D56"/>
          </a:solidFill>
          <a:ln/>
        </p:spPr>
      </p:sp>
      <p:sp>
        <p:nvSpPr>
          <p:cNvPr id="16" name="Text 13"/>
          <p:cNvSpPr/>
          <p:nvPr/>
        </p:nvSpPr>
        <p:spPr>
          <a:xfrm>
            <a:off x="10053399" y="42806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Limited Analytics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053399" y="4771073"/>
            <a:ext cx="3548777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Absence of sophisticated data analysis tools and accessibility issues for reviewing data.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9202936" y="4752618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AF9F5"/>
          </a:solidFill>
          <a:ln w="30480">
            <a:solidFill>
              <a:srgbClr val="DC7D56"/>
            </a:solidFill>
            <a:prstDash val="solid"/>
          </a:ln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44620" y="4894302"/>
            <a:ext cx="283488" cy="2834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0DECCD-8643-F500-6805-7AB052809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59069" y="7658020"/>
            <a:ext cx="1886213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470" y="559713"/>
            <a:ext cx="10988993" cy="508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Proposed System Architecture: Web-Based and API-Driven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12470" y="1475542"/>
            <a:ext cx="13205460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 solution is built on a robust, three-tier architecture ensuring scalability and maintainability.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18" y="2009894"/>
            <a:ext cx="13049964" cy="37526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26848" y="2279833"/>
            <a:ext cx="2825908" cy="371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Frontend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826848" y="2756870"/>
            <a:ext cx="2825908" cy="594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SPA handling UI and user interactions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10703618" y="3164580"/>
            <a:ext cx="2825909" cy="371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Backend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0703618" y="3641617"/>
            <a:ext cx="2825909" cy="594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</a:t>
            </a: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Boot</a:t>
            </a: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RESTful APIs for business logic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100564" y="4032821"/>
            <a:ext cx="2825908" cy="371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Database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100564" y="4509858"/>
            <a:ext cx="2825908" cy="891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MongoDB storing application </a:t>
            </a: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</a:t>
            </a: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documents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12470" y="6194941"/>
            <a:ext cx="2667357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Frontend Layer (React)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12470" y="6716435"/>
            <a:ext cx="4070271" cy="916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the dynamic user interface and ensures a smooth, interactive experience. Implements data visualisation via Chart.js.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286851" y="6194941"/>
            <a:ext cx="3346609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Backend Layer (Spring Boot)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5286851" y="6716435"/>
            <a:ext cx="4070271" cy="916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core logic engine, exposing secure RESTful APIs for all CRUD operations and handling user authentication.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861233" y="6194941"/>
            <a:ext cx="26533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Layer (MongoDB)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9861233" y="6716435"/>
            <a:ext cx="4070271" cy="916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NoSQL database for flexible and persistent storage of user profiles and expense records.</a:t>
            </a:r>
            <a:endParaRPr lang="en-US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E5B179-5A35-5495-77E7-19104615A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187" y="7599280"/>
            <a:ext cx="1886213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5356"/>
            <a:ext cx="745390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Advantages of the New System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65960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Leveraging modern technologies delivers a superior, secure, and insightful financial tracking experience.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61273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525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User-Friendly Design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015621"/>
            <a:ext cx="637960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 and responsive interface that adapts seamlessly across all devices.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61273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525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Secure &amp; Real-Time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4015621"/>
            <a:ext cx="637972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 robust authentication and instantaneous data updates for accurate tracking.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149572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1135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Visual Analytics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603921"/>
            <a:ext cx="637960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Transforming raw data into clear charts, providing deep insights into spending habits.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149572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1135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Scalable Platform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603921"/>
            <a:ext cx="637972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architecture supports future expansion and is accessible across various operating systems and browsers.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EF77E9-B06E-AEC7-0A52-148916D4ED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36705" y="7607579"/>
            <a:ext cx="1886213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3429"/>
            <a:ext cx="7124581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Identified Disadvantages and Limitations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793790" y="1534597"/>
            <a:ext cx="7556421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While robust, the current implementation presents certain limitations that need consideration for future planning.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061" y="2335470"/>
            <a:ext cx="289203" cy="2892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20297" y="232957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Internet Dependency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420297" y="2746415"/>
            <a:ext cx="6929914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web application requires a stable internet connection for full functionality and data synchronisation.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061" y="3716000"/>
            <a:ext cx="289203" cy="28920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20297" y="3710107"/>
            <a:ext cx="266854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Basic Password Security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420297" y="4126944"/>
            <a:ext cx="6929914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 implementation uses standard hashing; advanced features like multi-factor authentication and stronger encryption are needed.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061" y="5096530"/>
            <a:ext cx="289203" cy="28920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20297" y="5090636"/>
            <a:ext cx="329124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MongoDB Performance Limits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420297" y="5507474"/>
            <a:ext cx="6929914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 performance degradation when handling extremely large volumes of historical data over time.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061" y="6477060"/>
            <a:ext cx="289203" cy="28920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420297" y="6471166"/>
            <a:ext cx="315563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User Familiarity Requirement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1420297" y="6888004"/>
            <a:ext cx="6929914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Requires users to be comfortable interacting with web-based application interfaces for optimal use.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7954"/>
            <a:ext cx="966525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System Requirements: Software and Hardware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748558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the correct environment for development, deployment, and end-user access.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7068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Software Stack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4222790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Java 17, Spring Boot, Maven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42247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 Build: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Node.js, React, Axios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61704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Visualisation: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Chart.js Library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81161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Development Tools: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VS Code, Git Version Control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570684"/>
            <a:ext cx="375951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Hardware Specifications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4222790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Server: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Recommended 4GB RAM, 2-core CPU, 20GB Storage for smooth operation.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982408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Any modern device running an up-to-date web browser (Chrome, Firefox, Safari, Edge).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742027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Operating Systems: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Compatible across Windows, macOS, and Linux environments.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6458D9-64DB-668E-8556-4B09648D4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5889" y="7658020"/>
            <a:ext cx="1886213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3292"/>
            <a:ext cx="4929426" cy="424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Core System Modules Overview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2361" y="1387316"/>
            <a:ext cx="13045678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application is logically segmented into five interconnected modules, each handling distinct critical functions.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92361" y="1832967"/>
            <a:ext cx="679133" cy="1018818"/>
          </a:xfrm>
          <a:prstGeom prst="roundRect">
            <a:avLst>
              <a:gd name="adj" fmla="val 360050"/>
            </a:avLst>
          </a:prstGeom>
          <a:solidFill>
            <a:srgbClr val="95CCDA"/>
          </a:solidFill>
          <a:ln w="7620">
            <a:solidFill>
              <a:srgbClr val="7BB2C0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530" y="2214920"/>
            <a:ext cx="254675" cy="2546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41277" y="2002750"/>
            <a:ext cx="212252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User Module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641277" y="2369820"/>
            <a:ext cx="12196763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user registration, profile updates, and login validation via secure REST APIs.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92361" y="3021568"/>
            <a:ext cx="679133" cy="1018818"/>
          </a:xfrm>
          <a:prstGeom prst="roundRect">
            <a:avLst>
              <a:gd name="adj" fmla="val 360050"/>
            </a:avLst>
          </a:prstGeom>
          <a:solidFill>
            <a:srgbClr val="95CCDA"/>
          </a:solidFill>
          <a:ln w="7620">
            <a:solidFill>
              <a:srgbClr val="7BB2C0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4530" y="3403521"/>
            <a:ext cx="254675" cy="2546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641277" y="3191351"/>
            <a:ext cx="212252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Expense Module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1641277" y="3558421"/>
            <a:ext cx="12196763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all transactional logic: adding, modifying, deleting, and fetching expense records.</a:t>
            </a:r>
            <a:endParaRPr lang="en-US" sz="1300" dirty="0"/>
          </a:p>
        </p:txBody>
      </p:sp>
      <p:sp>
        <p:nvSpPr>
          <p:cNvPr id="12" name="Shape 8"/>
          <p:cNvSpPr/>
          <p:nvPr/>
        </p:nvSpPr>
        <p:spPr>
          <a:xfrm>
            <a:off x="792361" y="4210169"/>
            <a:ext cx="679133" cy="1018818"/>
          </a:xfrm>
          <a:prstGeom prst="roundRect">
            <a:avLst>
              <a:gd name="adj" fmla="val 360050"/>
            </a:avLst>
          </a:prstGeom>
          <a:solidFill>
            <a:srgbClr val="95CCDA"/>
          </a:solidFill>
          <a:ln w="7620">
            <a:solidFill>
              <a:srgbClr val="7BB2C0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4530" y="4592122"/>
            <a:ext cx="254675" cy="2546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641277" y="4379952"/>
            <a:ext cx="212252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Dashboard Module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1641277" y="4747022"/>
            <a:ext cx="12196763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Renders visual analytics and summary reports of spending using Chart.js.</a:t>
            </a:r>
            <a:endParaRPr lang="en-US" sz="1300" dirty="0"/>
          </a:p>
        </p:txBody>
      </p:sp>
      <p:sp>
        <p:nvSpPr>
          <p:cNvPr id="16" name="Shape 11"/>
          <p:cNvSpPr/>
          <p:nvPr/>
        </p:nvSpPr>
        <p:spPr>
          <a:xfrm>
            <a:off x="792361" y="5398770"/>
            <a:ext cx="679133" cy="1018818"/>
          </a:xfrm>
          <a:prstGeom prst="roundRect">
            <a:avLst>
              <a:gd name="adj" fmla="val 360050"/>
            </a:avLst>
          </a:prstGeom>
          <a:solidFill>
            <a:srgbClr val="95CCDA"/>
          </a:solidFill>
          <a:ln w="7620">
            <a:solidFill>
              <a:srgbClr val="7BB2C0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530" y="5780723"/>
            <a:ext cx="254675" cy="2546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641277" y="5568553"/>
            <a:ext cx="212252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Auth Module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1641277" y="5935623"/>
            <a:ext cx="12196763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secure, session-based access control and protects private user data.</a:t>
            </a:r>
            <a:endParaRPr lang="en-US" sz="1300" dirty="0"/>
          </a:p>
        </p:txBody>
      </p:sp>
      <p:sp>
        <p:nvSpPr>
          <p:cNvPr id="20" name="Shape 14"/>
          <p:cNvSpPr/>
          <p:nvPr/>
        </p:nvSpPr>
        <p:spPr>
          <a:xfrm>
            <a:off x="792361" y="6587371"/>
            <a:ext cx="679133" cy="1018818"/>
          </a:xfrm>
          <a:prstGeom prst="roundRect">
            <a:avLst>
              <a:gd name="adj" fmla="val 360050"/>
            </a:avLst>
          </a:prstGeom>
          <a:solidFill>
            <a:srgbClr val="95CCDA"/>
          </a:solidFill>
          <a:ln w="7620">
            <a:solidFill>
              <a:srgbClr val="7BB2C0"/>
            </a:solidFill>
            <a:prstDash val="solid"/>
          </a:ln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4530" y="6969323"/>
            <a:ext cx="254675" cy="2546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641277" y="6757154"/>
            <a:ext cx="212252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Module</a:t>
            </a:r>
            <a:endParaRPr lang="en-US" sz="1650" dirty="0"/>
          </a:p>
        </p:txBody>
      </p:sp>
      <p:sp>
        <p:nvSpPr>
          <p:cNvPr id="23" name="Text 16"/>
          <p:cNvSpPr/>
          <p:nvPr/>
        </p:nvSpPr>
        <p:spPr>
          <a:xfrm>
            <a:off x="1641277" y="7124224"/>
            <a:ext cx="12196763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data persistence and retrieval, integrating the application with the MongoDB database.</a:t>
            </a:r>
            <a:endParaRPr lang="en-US" sz="13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FF31C3-8118-C014-B953-6EF20D8378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6978" y="7658020"/>
            <a:ext cx="1886213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3889" y="498038"/>
            <a:ext cx="5459730" cy="384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Dashboard: Visualising Financial Health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633889" y="1190744"/>
            <a:ext cx="13362623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dashboard is the central feature, translating complex financial data into easily digestible visual insights.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8884325" y="1767840"/>
            <a:ext cx="5119688" cy="1209794"/>
          </a:xfrm>
          <a:prstGeom prst="roundRect">
            <a:avLst>
              <a:gd name="adj" fmla="val 9070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465" y="1767840"/>
            <a:ext cx="91440" cy="12097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129713" y="1944648"/>
            <a:ext cx="1924407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Expense Visualisation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9129713" y="2339102"/>
            <a:ext cx="4697492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Allows users to quickly see where their money is going, broken down by customisable categories.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8884325" y="3131582"/>
            <a:ext cx="5119688" cy="1209794"/>
          </a:xfrm>
          <a:prstGeom prst="roundRect">
            <a:avLst>
              <a:gd name="adj" fmla="val 9070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465" y="3131582"/>
            <a:ext cx="91440" cy="120979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129713" y="3308390"/>
            <a:ext cx="1924407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API-Fetched Data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9129713" y="3702844"/>
            <a:ext cx="4697492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chart data is retrieved dynamically and securely from the Spring Boot backend APIs.</a:t>
            </a:r>
            <a:endParaRPr lang="en-US" sz="1200" dirty="0"/>
          </a:p>
        </p:txBody>
      </p:sp>
      <p:sp>
        <p:nvSpPr>
          <p:cNvPr id="13" name="Shape 8"/>
          <p:cNvSpPr/>
          <p:nvPr/>
        </p:nvSpPr>
        <p:spPr>
          <a:xfrm>
            <a:off x="8952905" y="4495324"/>
            <a:ext cx="5051108" cy="1209794"/>
          </a:xfrm>
          <a:prstGeom prst="roundRect">
            <a:avLst>
              <a:gd name="adj" fmla="val 9070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465" y="4495324"/>
            <a:ext cx="91440" cy="120979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129713" y="4672132"/>
            <a:ext cx="1924407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Spending Insights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9129713" y="5066586"/>
            <a:ext cx="4697492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clear visibility into spending trends, facilitating better budgeting and financial control.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F6768B-1773-1407-DD3E-1C182E346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806" y="4067099"/>
            <a:ext cx="4634293" cy="40307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6C165C-915E-C761-20A2-1240C320E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14" y="1552290"/>
            <a:ext cx="3556054" cy="24099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35F9CB-458E-AE00-F3C3-9325EA424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953" y="1586976"/>
            <a:ext cx="3926934" cy="22704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5CB56F-3091-7609-A07D-A2CF1B6259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8612" y="7658020"/>
            <a:ext cx="1886213" cy="5715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836</Words>
  <Application>Microsoft Office PowerPoint</Application>
  <PresentationFormat>Custom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Host Grotesk Medium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Srivatsan T</cp:lastModifiedBy>
  <cp:revision>5</cp:revision>
  <dcterms:created xsi:type="dcterms:W3CDTF">2025-10-26T05:58:03Z</dcterms:created>
  <dcterms:modified xsi:type="dcterms:W3CDTF">2025-10-28T16:57:09Z</dcterms:modified>
</cp:coreProperties>
</file>